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9" r:id="rId4"/>
    <p:sldId id="277" r:id="rId5"/>
    <p:sldId id="308" r:id="rId6"/>
    <p:sldId id="310" r:id="rId7"/>
    <p:sldId id="298" r:id="rId8"/>
    <p:sldId id="311" r:id="rId9"/>
    <p:sldId id="312" r:id="rId10"/>
    <p:sldId id="313" r:id="rId11"/>
    <p:sldId id="314" r:id="rId12"/>
    <p:sldId id="307" r:id="rId13"/>
    <p:sldId id="309" r:id="rId14"/>
    <p:sldId id="303" r:id="rId15"/>
    <p:sldId id="280" r:id="rId16"/>
    <p:sldId id="282" r:id="rId17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9"/>
      <p:italic r:id="rId20"/>
    </p:embeddedFont>
    <p:embeddedFont>
      <p:font typeface="Fira Sans Condensed" panose="020B0603050000020004" pitchFamily="34" charset="0"/>
      <p:regular r:id="rId21"/>
      <p:bold r:id="rId22"/>
      <p:italic r:id="rId23"/>
      <p:boldItalic r:id="rId24"/>
    </p:embeddedFont>
    <p:embeddedFont>
      <p:font typeface="Maven Pro" pitchFamily="2" charset="77"/>
      <p:regular r:id="rId25"/>
      <p:bold r:id="rId26"/>
      <p:italic r:id="rId27"/>
      <p:boldItalic r:id="rId28"/>
    </p:embeddedFont>
    <p:embeddedFont>
      <p:font typeface="Proxima Nova" panose="02000506030000020004" pitchFamily="2" charset="0"/>
      <p:regular r:id="rId29"/>
      <p:bold r:id="rId30"/>
      <p:italic r:id="rId31"/>
      <p:boldItalic r:id="rId32"/>
    </p:embeddedFont>
    <p:embeddedFont>
      <p:font typeface="Share Tech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73"/>
    <a:srgbClr val="1E1E1E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/>
    <p:restoredTop sz="82932"/>
  </p:normalViewPr>
  <p:slideViewPr>
    <p:cSldViewPr snapToGrid="0" snapToObjects="1">
      <p:cViewPr varScale="1">
        <p:scale>
          <a:sx n="211" d="100"/>
          <a:sy n="211" d="100"/>
        </p:scale>
        <p:origin x="2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57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Notification logic was hard. Balancing user experience with code design. We settled deterministic but room for expansion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business problem that we are solving.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Segmentation </a:t>
            </a:r>
            <a:r>
              <a:rPr lang="en-US" dirty="0"/>
              <a:t>allowed us to detect if a person was in the image or not, discarding images that didn’t have people in them for our training.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pixel area &gt; </a:t>
            </a:r>
            <a:r>
              <a:rPr lang="en-US" dirty="0" err="1"/>
              <a:t>thd</a:t>
            </a:r>
            <a:r>
              <a:rPr lang="en-US" dirty="0"/>
              <a:t> save in corresponding classification folder.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Atrous</a:t>
            </a:r>
            <a:r>
              <a:rPr lang="en-US" dirty="0"/>
              <a:t> convolution (dilated convolution increases the field of view)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</a:t>
            </a:r>
            <a:r>
              <a:rPr lang="en-US" dirty="0" err="1"/>
              <a:t>DeepLab</a:t>
            </a:r>
            <a:r>
              <a:rPr lang="en-US" dirty="0"/>
              <a:t> V3 and how it works.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HOG uses gradient direction of each pixel, groups them into small groups called cells. Take a histogram of each cell to reduce noise and aggregate direction over the group. Doing this for all cells give an overall structure of the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SVM as a classifier the </a:t>
            </a:r>
            <a:r>
              <a:rPr lang="en-US" dirty="0" err="1"/>
              <a:t>seperates</a:t>
            </a:r>
            <a:r>
              <a:rPr lang="en-US" dirty="0"/>
              <a:t> labels based on hyperplane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has now been shown to do much of the work of HOGs and are now replacing them but still perform a bit slower.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use case, we chose the HOG-SVM because did not see significant difference in performance with CNN’s but may adjust with more difficult inference environment.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33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5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63" r:id="rId4"/>
    <p:sldLayoutId id="2147483666" r:id="rId5"/>
    <p:sldLayoutId id="2147483667" r:id="rId6"/>
    <p:sldLayoutId id="2147483668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1606.00915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sking/dli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w/Yolov5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96E38-54D9-8746-B59F-0E4BA640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9" y="804080"/>
            <a:ext cx="7726983" cy="40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5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838236" y="989475"/>
            <a:ext cx="3040181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5878384" y="-476250"/>
            <a:ext cx="3190743" cy="2922298"/>
            <a:chOff x="2915422" y="-64350"/>
            <a:chExt cx="3472730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2915422" y="2812229"/>
              <a:ext cx="3472730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nock_knock_demo ‐ Made with Clipchamp" descr="knock_knock_demo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80E5EBC3-A435-C44C-98D2-D8E2A15B4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9329" y="1158281"/>
            <a:ext cx="1849812" cy="32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19100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25B7B-51E1-41F6-8207-DCAEB26ED2A8}"/>
              </a:ext>
            </a:extLst>
          </p:cNvPr>
          <p:cNvSpPr txBox="1"/>
          <p:nvPr/>
        </p:nvSpPr>
        <p:spPr>
          <a:xfrm>
            <a:off x="548640" y="1360210"/>
            <a:ext cx="7305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YouTube queries </a:t>
            </a:r>
            <a:r>
              <a:rPr lang="en-US" sz="1800" dirty="0">
                <a:solidFill>
                  <a:schemeClr val="bg1"/>
                </a:solidFill>
              </a:rPr>
              <a:t>– contained incorrect labelling and or more than one class per image adding noise into our training.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Timing &amp; Lag </a:t>
            </a:r>
            <a:r>
              <a:rPr lang="en-US" sz="1800" dirty="0">
                <a:solidFill>
                  <a:schemeClr val="bg1"/>
                </a:solidFill>
              </a:rPr>
              <a:t>– competing messages &amp; model output synch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Notification time window logic </a:t>
            </a:r>
            <a:r>
              <a:rPr lang="en-US" sz="1800" dirty="0">
                <a:solidFill>
                  <a:schemeClr val="bg1"/>
                </a:solidFill>
              </a:rPr>
              <a:t>–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tuning the time window between events</a:t>
            </a:r>
          </a:p>
        </p:txBody>
      </p:sp>
    </p:spTree>
    <p:extLst>
      <p:ext uri="{BB962C8B-B14F-4D97-AF65-F5344CB8AC3E}">
        <p14:creationId xmlns:p14="http://schemas.microsoft.com/office/powerpoint/2010/main" val="324936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83AC77FA-0035-304D-B5AB-1BDA21F4B66E}"/>
              </a:ext>
            </a:extLst>
          </p:cNvPr>
          <p:cNvSpPr txBox="1">
            <a:spLocks/>
          </p:cNvSpPr>
          <p:nvPr/>
        </p:nvSpPr>
        <p:spPr>
          <a:xfrm>
            <a:off x="557239" y="1282547"/>
            <a:ext cx="6351562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User Experience</a:t>
            </a:r>
          </a:p>
          <a:p>
            <a:pPr marL="742950" lvl="1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Notification Enhancements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Continuous Training and Evaluation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Allow users to provider feedback on model results for continuous improvement 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Summarization of actions at the door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Hardware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https://</a:t>
            </a:r>
            <a:r>
              <a:rPr lang="en-US" sz="1400" dirty="0" err="1"/>
              <a:t>zenodo.org</a:t>
            </a:r>
            <a:r>
              <a:rPr lang="en-US" sz="1400" dirty="0"/>
              <a:t>/record/4679653#.YQlL01NKhqsDlib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face rec https://face-</a:t>
            </a:r>
            <a:r>
              <a:rPr lang="en-US" sz="1400" dirty="0" err="1"/>
              <a:t>recognition.readthedocs.io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/latest/</a:t>
            </a:r>
            <a:r>
              <a:rPr lang="en-US" sz="1400" dirty="0" err="1"/>
              <a:t>readme.html</a:t>
            </a: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5076963" y="989481"/>
            <a:ext cx="2609139" cy="3490011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E9495-3F0F-174E-A55E-7111E133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45" y="2215592"/>
            <a:ext cx="2112073" cy="2101968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7D8E1B-1AFB-794A-8E70-400078CF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517" y="1142241"/>
            <a:ext cx="2112074" cy="2101821"/>
          </a:xfrm>
          <a:prstGeom prst="round2Same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47177" y="1379468"/>
            <a:ext cx="954425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Personnel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4" y="148003"/>
            <a:ext cx="7255052" cy="10390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DeepLabV3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93334" y="1305488"/>
            <a:ext cx="8222420" cy="70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/>
              <a:t>We used YouTube search query and </a:t>
            </a:r>
            <a:r>
              <a:rPr lang="en-US" dirty="0" err="1"/>
              <a:t>DeepLab</a:t>
            </a:r>
            <a:r>
              <a:rPr lang="en-US" dirty="0"/>
              <a:t> V3 (semantic segmentation) to automatically annotate 10k images from the video results.</a:t>
            </a:r>
          </a:p>
          <a:p>
            <a:pPr marL="285750" indent="-285750"/>
            <a:endParaRPr lang="en-US" sz="1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12C0FC-A50B-4D7E-BDB2-9625DBA1A0BB}"/>
              </a:ext>
            </a:extLst>
          </p:cNvPr>
          <p:cNvGrpSpPr/>
          <p:nvPr/>
        </p:nvGrpSpPr>
        <p:grpSpPr>
          <a:xfrm>
            <a:off x="3915933" y="2110154"/>
            <a:ext cx="1525490" cy="1518715"/>
            <a:chOff x="3557893" y="2220935"/>
            <a:chExt cx="1525490" cy="1518715"/>
          </a:xfrm>
        </p:grpSpPr>
        <p:pic>
          <p:nvPicPr>
            <p:cNvPr id="21" name="Picture 20" descr="A picture containing floor, building, indoor, colonnade&#10;&#10;Description automatically generated">
              <a:extLst>
                <a:ext uri="{FF2B5EF4-FFF2-40B4-BE49-F238E27FC236}">
                  <a16:creationId xmlns:a16="http://schemas.microsoft.com/office/drawing/2014/main" id="{F99F92EC-B8EC-4A28-809E-81EC77038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893" y="2220935"/>
              <a:ext cx="1131957" cy="1082321"/>
            </a:xfrm>
            <a:prstGeom prst="rect">
              <a:avLst/>
            </a:prstGeom>
          </p:spPr>
        </p:pic>
        <p:pic>
          <p:nvPicPr>
            <p:cNvPr id="19" name="Picture 18" descr="A person carrying a box&#10;&#10;Description automatically generated with low confidence">
              <a:extLst>
                <a:ext uri="{FF2B5EF4-FFF2-40B4-BE49-F238E27FC236}">
                  <a16:creationId xmlns:a16="http://schemas.microsoft.com/office/drawing/2014/main" id="{AF217D80-4703-4926-9B9B-425A1AE9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3837" y="2337288"/>
              <a:ext cx="1131956" cy="1053898"/>
            </a:xfrm>
            <a:prstGeom prst="rect">
              <a:avLst/>
            </a:prstGeom>
          </p:spPr>
        </p:pic>
        <p:pic>
          <p:nvPicPr>
            <p:cNvPr id="11" name="Picture 10" descr="A picture containing indoor, person&#10;&#10;Description automatically generated">
              <a:extLst>
                <a:ext uri="{FF2B5EF4-FFF2-40B4-BE49-F238E27FC236}">
                  <a16:creationId xmlns:a16="http://schemas.microsoft.com/office/drawing/2014/main" id="{E28BC7D8-9777-48BB-8235-F412382FB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4215" y="2438949"/>
              <a:ext cx="1220279" cy="10390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BEBEF-BA95-477D-A528-F66D99BBD899}"/>
                </a:ext>
              </a:extLst>
            </p:cNvPr>
            <p:cNvSpPr txBox="1"/>
            <p:nvPr/>
          </p:nvSpPr>
          <p:spPr>
            <a:xfrm>
              <a:off x="3863104" y="3478040"/>
              <a:ext cx="12202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Raw images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3E13AE-51C9-45B1-B134-EC2F90499CA0}"/>
              </a:ext>
            </a:extLst>
          </p:cNvPr>
          <p:cNvGrpSpPr/>
          <p:nvPr/>
        </p:nvGrpSpPr>
        <p:grpSpPr>
          <a:xfrm>
            <a:off x="927080" y="2215571"/>
            <a:ext cx="1607602" cy="989133"/>
            <a:chOff x="1120952" y="2401476"/>
            <a:chExt cx="1607602" cy="9891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78FAD1-0EE8-467D-9138-9245300094A6}"/>
                </a:ext>
              </a:extLst>
            </p:cNvPr>
            <p:cNvSpPr txBox="1"/>
            <p:nvPr/>
          </p:nvSpPr>
          <p:spPr>
            <a:xfrm>
              <a:off x="1352060" y="2959722"/>
              <a:ext cx="12202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YouTube Query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videos</a:t>
              </a:r>
            </a:p>
          </p:txBody>
        </p:sp>
        <p:pic>
          <p:nvPicPr>
            <p:cNvPr id="23" name="Picture 22" descr="A picture containing text, clipart, tableware, dishware&#10;&#10;Description automatically generated">
              <a:extLst>
                <a:ext uri="{FF2B5EF4-FFF2-40B4-BE49-F238E27FC236}">
                  <a16:creationId xmlns:a16="http://schemas.microsoft.com/office/drawing/2014/main" id="{833703AB-D96B-4910-A849-8A19462B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952" y="2401476"/>
              <a:ext cx="1607602" cy="550228"/>
            </a:xfrm>
            <a:prstGeom prst="rect">
              <a:avLst/>
            </a:prstGeom>
          </p:spPr>
        </p:pic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1D82B78-8CA6-4620-9D66-FEA98E74F72C}"/>
              </a:ext>
            </a:extLst>
          </p:cNvPr>
          <p:cNvSpPr/>
          <p:nvPr/>
        </p:nvSpPr>
        <p:spPr>
          <a:xfrm>
            <a:off x="2762489" y="2446665"/>
            <a:ext cx="919656" cy="19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52BA39-7E12-4FCD-BBFF-ED8119076FDB}"/>
              </a:ext>
            </a:extLst>
          </p:cNvPr>
          <p:cNvGrpSpPr/>
          <p:nvPr/>
        </p:nvGrpSpPr>
        <p:grpSpPr>
          <a:xfrm>
            <a:off x="4911556" y="3551148"/>
            <a:ext cx="3419470" cy="1162946"/>
            <a:chOff x="4911556" y="3551148"/>
            <a:chExt cx="3419470" cy="1162946"/>
          </a:xfrm>
        </p:grpSpPr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A27542D2-CB8A-437C-AECC-D700D69770D0}"/>
                </a:ext>
              </a:extLst>
            </p:cNvPr>
            <p:cNvSpPr/>
            <p:nvPr/>
          </p:nvSpPr>
          <p:spPr>
            <a:xfrm rot="10800000" flipH="1">
              <a:off x="4911556" y="3685278"/>
              <a:ext cx="1427963" cy="339087"/>
            </a:xfrm>
            <a:prstGeom prst="bentArrow">
              <a:avLst>
                <a:gd name="adj1" fmla="val 29609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6" name="Picture 45" descr="A picture containing light, silhouette, night sky&#10;&#10;Description automatically generated">
              <a:extLst>
                <a:ext uri="{FF2B5EF4-FFF2-40B4-BE49-F238E27FC236}">
                  <a16:creationId xmlns:a16="http://schemas.microsoft.com/office/drawing/2014/main" id="{ACBD02EF-282F-408B-AED0-E9A5FF53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8823" y="3760859"/>
              <a:ext cx="961980" cy="953235"/>
            </a:xfrm>
            <a:prstGeom prst="rect">
              <a:avLst/>
            </a:prstGeom>
          </p:spPr>
        </p:pic>
        <p:pic>
          <p:nvPicPr>
            <p:cNvPr id="43" name="Graphic 42" descr="Badge Cross with solid fill">
              <a:extLst>
                <a:ext uri="{FF2B5EF4-FFF2-40B4-BE49-F238E27FC236}">
                  <a16:creationId xmlns:a16="http://schemas.microsoft.com/office/drawing/2014/main" id="{5A1D6790-5DC0-4AA1-BEF5-ED550DA4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5108" y="3760859"/>
              <a:ext cx="312645" cy="31264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0A2037-F0E2-49B6-B8B4-25DD5392348C}"/>
                </a:ext>
              </a:extLst>
            </p:cNvPr>
            <p:cNvSpPr txBox="1"/>
            <p:nvPr/>
          </p:nvSpPr>
          <p:spPr>
            <a:xfrm>
              <a:off x="6339519" y="355114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Discard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CE2FD0-EEC9-443C-B756-CCC842A32C5D}"/>
              </a:ext>
            </a:extLst>
          </p:cNvPr>
          <p:cNvGrpSpPr/>
          <p:nvPr/>
        </p:nvGrpSpPr>
        <p:grpSpPr>
          <a:xfrm>
            <a:off x="5553687" y="1872058"/>
            <a:ext cx="2996979" cy="1751210"/>
            <a:chOff x="5553687" y="1872058"/>
            <a:chExt cx="2996979" cy="17512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A73192-D42D-456E-A82B-6B8F5B85A505}"/>
                </a:ext>
              </a:extLst>
            </p:cNvPr>
            <p:cNvGrpSpPr/>
            <p:nvPr/>
          </p:nvGrpSpPr>
          <p:grpSpPr>
            <a:xfrm>
              <a:off x="6559159" y="2102182"/>
              <a:ext cx="1262367" cy="1521086"/>
              <a:chOff x="4929315" y="1632919"/>
              <a:chExt cx="1262367" cy="152108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AA4215-C51A-4651-8FA9-1DFE2BF9C806}"/>
                  </a:ext>
                </a:extLst>
              </p:cNvPr>
              <p:cNvSpPr txBox="1"/>
              <p:nvPr/>
            </p:nvSpPr>
            <p:spPr>
              <a:xfrm>
                <a:off x="4929315" y="2723118"/>
                <a:ext cx="12623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Segmented &amp; Resized</a:t>
                </a:r>
              </a:p>
            </p:txBody>
          </p:sp>
          <p:pic>
            <p:nvPicPr>
              <p:cNvPr id="17" name="Picture 16" descr="A picture containing person, silhouette&#10;&#10;Description automatically generated">
                <a:extLst>
                  <a:ext uri="{FF2B5EF4-FFF2-40B4-BE49-F238E27FC236}">
                    <a16:creationId xmlns:a16="http://schemas.microsoft.com/office/drawing/2014/main" id="{58159091-D755-4FC6-AB51-CBDCF40B6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2078" y="1632919"/>
                <a:ext cx="1043172" cy="1043172"/>
              </a:xfrm>
              <a:prstGeom prst="rect">
                <a:avLst/>
              </a:prstGeom>
            </p:spPr>
          </p:pic>
        </p:grpSp>
        <p:pic>
          <p:nvPicPr>
            <p:cNvPr id="30" name="Graphic 29" descr="Badge Tick1 with solid fill">
              <a:extLst>
                <a:ext uri="{FF2B5EF4-FFF2-40B4-BE49-F238E27FC236}">
                  <a16:creationId xmlns:a16="http://schemas.microsoft.com/office/drawing/2014/main" id="{1FD914D6-014F-4A72-BE41-9D18AF33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71619" y="2133668"/>
              <a:ext cx="251247" cy="2512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D7B717-F72D-4276-8E97-ECD9F2B6AD3E}"/>
                </a:ext>
              </a:extLst>
            </p:cNvPr>
            <p:cNvSpPr txBox="1"/>
            <p:nvPr/>
          </p:nvSpPr>
          <p:spPr>
            <a:xfrm>
              <a:off x="6559159" y="187205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Person identified</a:t>
              </a:r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752528BC-D4EC-4E27-95E3-604351283B44}"/>
                </a:ext>
              </a:extLst>
            </p:cNvPr>
            <p:cNvSpPr/>
            <p:nvPr/>
          </p:nvSpPr>
          <p:spPr>
            <a:xfrm>
              <a:off x="5553687" y="2490685"/>
              <a:ext cx="919656" cy="196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Detection –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275803" y="1284533"/>
            <a:ext cx="6688169" cy="2681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Real Time Object Detection: You Only Look Once (YOLO)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Performance compared to other models like Faster RCNN (Resnet50 based)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52.8 FPS vs 21.7 FPS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Architecture: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24 conv layers with 2 FC layers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Pre-trained on Imagenet data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Original versions were built using Darknet framework (C based)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Yolo v5 is written in </a:t>
            </a:r>
            <a:r>
              <a:rPr lang="en-US" dirty="0" err="1">
                <a:solidFill>
                  <a:schemeClr val="bg1"/>
                </a:solidFill>
              </a:rPr>
              <a:t>PyTorch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controversy on the use of name / transparency</a:t>
            </a:r>
          </a:p>
          <a:p>
            <a:pPr marL="0" indent="0" algn="l"/>
            <a:r>
              <a:rPr lang="en-US" dirty="0">
                <a:solidFill>
                  <a:schemeClr val="bg1"/>
                </a:solidFill>
              </a:rPr>
              <a:t>      of model arch details</a:t>
            </a:r>
          </a:p>
          <a:p>
            <a:pPr marL="457200" lvl="1" indent="0" algn="l"/>
            <a:endParaRPr lang="en-US" dirty="0">
              <a:solidFill>
                <a:schemeClr val="bg1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6770193" y="4288868"/>
            <a:ext cx="23132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arxiv.org</a:t>
            </a:r>
            <a:r>
              <a:rPr lang="en-US" sz="1050" dirty="0">
                <a:solidFill>
                  <a:schemeClr val="bg1"/>
                </a:solidFill>
              </a:rPr>
              <a:t>/pdf/1506.02640.pdf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DE327-B73A-8C4D-BF16-306C8C47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092" y="2654636"/>
            <a:ext cx="3782684" cy="16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0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615;p30">
            <a:extLst>
              <a:ext uri="{FF2B5EF4-FFF2-40B4-BE49-F238E27FC236}">
                <a16:creationId xmlns:a16="http://schemas.microsoft.com/office/drawing/2014/main" id="{FA63A8BE-9F3C-2A49-B2DF-2AC3E2721B10}"/>
              </a:ext>
            </a:extLst>
          </p:cNvPr>
          <p:cNvCxnSpPr>
            <a:cxnSpLocks/>
          </p:cNvCxnSpPr>
          <p:nvPr/>
        </p:nvCxnSpPr>
        <p:spPr>
          <a:xfrm flipV="1">
            <a:off x="5975368" y="2012104"/>
            <a:ext cx="2272520" cy="212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57CF2A-A91C-B34E-9ACD-14467A8A688F}"/>
              </a:ext>
            </a:extLst>
          </p:cNvPr>
          <p:cNvGrpSpPr/>
          <p:nvPr/>
        </p:nvGrpSpPr>
        <p:grpSpPr>
          <a:xfrm>
            <a:off x="6184933" y="1929600"/>
            <a:ext cx="152051" cy="174044"/>
            <a:chOff x="2856229" y="1898319"/>
            <a:chExt cx="49496" cy="69655"/>
          </a:xfrm>
        </p:grpSpPr>
        <p:cxnSp>
          <p:nvCxnSpPr>
            <p:cNvPr id="16" name="Google Shape;615;p30">
              <a:extLst>
                <a:ext uri="{FF2B5EF4-FFF2-40B4-BE49-F238E27FC236}">
                  <a16:creationId xmlns:a16="http://schemas.microsoft.com/office/drawing/2014/main" id="{B965C5DF-536A-1A44-8056-8F581EE5F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615;p30">
              <a:extLst>
                <a:ext uri="{FF2B5EF4-FFF2-40B4-BE49-F238E27FC236}">
                  <a16:creationId xmlns:a16="http://schemas.microsoft.com/office/drawing/2014/main" id="{97875251-56D1-0849-97F1-F6369EB6F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" name="Google Shape;615;p30">
            <a:extLst>
              <a:ext uri="{FF2B5EF4-FFF2-40B4-BE49-F238E27FC236}">
                <a16:creationId xmlns:a16="http://schemas.microsoft.com/office/drawing/2014/main" id="{2926225F-7F7B-D04D-9122-294FB7D73D31}"/>
              </a:ext>
            </a:extLst>
          </p:cNvPr>
          <p:cNvCxnSpPr>
            <a:cxnSpLocks/>
          </p:cNvCxnSpPr>
          <p:nvPr/>
        </p:nvCxnSpPr>
        <p:spPr>
          <a:xfrm>
            <a:off x="4697505" y="2002476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367467" y="1839954"/>
            <a:ext cx="2761941" cy="289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Dlib</a:t>
            </a:r>
            <a:r>
              <a:rPr lang="en-US" sz="1200" dirty="0"/>
              <a:t> is a popular deep learning library written in C++ with python </a:t>
            </a:r>
            <a:r>
              <a:rPr lang="en-US" sz="1200" dirty="0" err="1"/>
              <a:t>api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Face_recognition</a:t>
            </a:r>
            <a:r>
              <a:rPr lang="en-US" sz="1200" dirty="0"/>
              <a:t> is a one-shot model utilizing Histogram Oriented </a:t>
            </a:r>
            <a:r>
              <a:rPr lang="en-US" sz="1200" dirty="0" err="1"/>
              <a:t>Grandient</a:t>
            </a:r>
            <a:r>
              <a:rPr lang="en-US" sz="1200" dirty="0"/>
              <a:t> (HOG) + Support Vector Machine (SVM) model or CNN based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Performed at 99.38% on Labeled Faces in the Wild benchmark.</a:t>
            </a:r>
          </a:p>
          <a:p>
            <a:pPr marL="0" indent="0" algn="l"/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74A78-F9BA-AD42-9BB9-830E4EE60849}"/>
              </a:ext>
            </a:extLst>
          </p:cNvPr>
          <p:cNvGrpSpPr/>
          <p:nvPr/>
        </p:nvGrpSpPr>
        <p:grpSpPr>
          <a:xfrm>
            <a:off x="4946003" y="1922227"/>
            <a:ext cx="152051" cy="174044"/>
            <a:chOff x="2856229" y="1898319"/>
            <a:chExt cx="49496" cy="69655"/>
          </a:xfrm>
        </p:grpSpPr>
        <p:cxnSp>
          <p:nvCxnSpPr>
            <p:cNvPr id="8" name="Google Shape;615;p30">
              <a:extLst>
                <a:ext uri="{FF2B5EF4-FFF2-40B4-BE49-F238E27FC236}">
                  <a16:creationId xmlns:a16="http://schemas.microsoft.com/office/drawing/2014/main" id="{5C0BFDEF-E0EF-754D-968A-9D81280019C2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15;p30">
              <a:extLst>
                <a:ext uri="{FF2B5EF4-FFF2-40B4-BE49-F238E27FC236}">
                  <a16:creationId xmlns:a16="http://schemas.microsoft.com/office/drawing/2014/main" id="{A394F2BA-5890-A146-A1B4-84C831948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071466-0DC3-B340-B1B9-31E6448A3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1410187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1CAF6C67-5BCF-4545-B1AA-F9015AE81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202137" y="1428503"/>
            <a:ext cx="893188" cy="116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AB4807BF-B364-C041-BAB5-7766821FC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1455088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328;p46">
            <a:extLst>
              <a:ext uri="{FF2B5EF4-FFF2-40B4-BE49-F238E27FC236}">
                <a16:creationId xmlns:a16="http://schemas.microsoft.com/office/drawing/2014/main" id="{9AD4ECE8-AAFF-0148-BD6F-34B3D27FD6B8}"/>
              </a:ext>
            </a:extLst>
          </p:cNvPr>
          <p:cNvSpPr txBox="1">
            <a:spLocks/>
          </p:cNvSpPr>
          <p:nvPr/>
        </p:nvSpPr>
        <p:spPr>
          <a:xfrm>
            <a:off x="3615227" y="839724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HOG + SVM</a:t>
            </a:r>
          </a:p>
        </p:txBody>
      </p:sp>
      <p:sp>
        <p:nvSpPr>
          <p:cNvPr id="21" name="Google Shape;1328;p46">
            <a:extLst>
              <a:ext uri="{FF2B5EF4-FFF2-40B4-BE49-F238E27FC236}">
                <a16:creationId xmlns:a16="http://schemas.microsoft.com/office/drawing/2014/main" id="{E730E93A-6BC3-0D45-8DFD-92CEA61FA4CE}"/>
              </a:ext>
            </a:extLst>
          </p:cNvPr>
          <p:cNvSpPr txBox="1">
            <a:spLocks/>
          </p:cNvSpPr>
          <p:nvPr/>
        </p:nvSpPr>
        <p:spPr>
          <a:xfrm>
            <a:off x="3676198" y="2611043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CNN</a:t>
            </a:r>
          </a:p>
        </p:txBody>
      </p:sp>
      <p:cxnSp>
        <p:nvCxnSpPr>
          <p:cNvPr id="22" name="Google Shape;615;p30">
            <a:extLst>
              <a:ext uri="{FF2B5EF4-FFF2-40B4-BE49-F238E27FC236}">
                <a16:creationId xmlns:a16="http://schemas.microsoft.com/office/drawing/2014/main" id="{51703B6E-4295-5F47-9AE0-153EB855F681}"/>
              </a:ext>
            </a:extLst>
          </p:cNvPr>
          <p:cNvCxnSpPr>
            <a:cxnSpLocks/>
          </p:cNvCxnSpPr>
          <p:nvPr/>
        </p:nvCxnSpPr>
        <p:spPr>
          <a:xfrm>
            <a:off x="6471845" y="3788415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CDBFD3-F5D3-B54F-AD76-4B4B91DF08CB}"/>
              </a:ext>
            </a:extLst>
          </p:cNvPr>
          <p:cNvGrpSpPr/>
          <p:nvPr/>
        </p:nvGrpSpPr>
        <p:grpSpPr>
          <a:xfrm>
            <a:off x="7380986" y="3718235"/>
            <a:ext cx="152051" cy="174044"/>
            <a:chOff x="2856229" y="1898319"/>
            <a:chExt cx="49496" cy="69655"/>
          </a:xfrm>
        </p:grpSpPr>
        <p:cxnSp>
          <p:nvCxnSpPr>
            <p:cNvPr id="24" name="Google Shape;615;p30">
              <a:extLst>
                <a:ext uri="{FF2B5EF4-FFF2-40B4-BE49-F238E27FC236}">
                  <a16:creationId xmlns:a16="http://schemas.microsoft.com/office/drawing/2014/main" id="{125F8F4A-EDBF-B348-9ADA-3F2E4BF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15;p30">
              <a:extLst>
                <a:ext uri="{FF2B5EF4-FFF2-40B4-BE49-F238E27FC236}">
                  <a16:creationId xmlns:a16="http://schemas.microsoft.com/office/drawing/2014/main" id="{698A3A76-2A0C-F047-8AA2-540D4F467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Google Shape;615;p30">
            <a:extLst>
              <a:ext uri="{FF2B5EF4-FFF2-40B4-BE49-F238E27FC236}">
                <a16:creationId xmlns:a16="http://schemas.microsoft.com/office/drawing/2014/main" id="{DB380A66-905B-2845-B084-3C0F7648DB9D}"/>
              </a:ext>
            </a:extLst>
          </p:cNvPr>
          <p:cNvCxnSpPr>
            <a:cxnSpLocks/>
          </p:cNvCxnSpPr>
          <p:nvPr/>
        </p:nvCxnSpPr>
        <p:spPr>
          <a:xfrm>
            <a:off x="4827950" y="3766881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EABF4C-0D75-EC43-88C6-A82A44516307}"/>
              </a:ext>
            </a:extLst>
          </p:cNvPr>
          <p:cNvGrpSpPr/>
          <p:nvPr/>
        </p:nvGrpSpPr>
        <p:grpSpPr>
          <a:xfrm>
            <a:off x="4913182" y="3689214"/>
            <a:ext cx="152051" cy="174044"/>
            <a:chOff x="2856229" y="1898319"/>
            <a:chExt cx="49496" cy="69655"/>
          </a:xfrm>
        </p:grpSpPr>
        <p:cxnSp>
          <p:nvCxnSpPr>
            <p:cNvPr id="28" name="Google Shape;615;p30">
              <a:extLst>
                <a:ext uri="{FF2B5EF4-FFF2-40B4-BE49-F238E27FC236}">
                  <a16:creationId xmlns:a16="http://schemas.microsoft.com/office/drawing/2014/main" id="{D3AB2886-DB24-0B43-AEDC-8BA5227613B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615;p30">
              <a:extLst>
                <a:ext uri="{FF2B5EF4-FFF2-40B4-BE49-F238E27FC236}">
                  <a16:creationId xmlns:a16="http://schemas.microsoft.com/office/drawing/2014/main" id="{C0F1848D-2875-5249-997A-AD5E56D21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527A1F96-B234-4346-9ACF-48FF50D1D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6FD0-D367-1145-BEE3-31874006C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4" r="12908"/>
          <a:stretch/>
        </p:blipFill>
        <p:spPr>
          <a:xfrm>
            <a:off x="6396868" y="1507176"/>
            <a:ext cx="831270" cy="9906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2C0EBF-1427-7846-940C-DBDE201D3D69}"/>
              </a:ext>
            </a:extLst>
          </p:cNvPr>
          <p:cNvGrpSpPr/>
          <p:nvPr/>
        </p:nvGrpSpPr>
        <p:grpSpPr>
          <a:xfrm>
            <a:off x="7316978" y="1932296"/>
            <a:ext cx="152051" cy="174044"/>
            <a:chOff x="2856229" y="1898319"/>
            <a:chExt cx="49496" cy="69655"/>
          </a:xfrm>
        </p:grpSpPr>
        <p:cxnSp>
          <p:nvCxnSpPr>
            <p:cNvPr id="35" name="Google Shape;615;p30">
              <a:extLst>
                <a:ext uri="{FF2B5EF4-FFF2-40B4-BE49-F238E27FC236}">
                  <a16:creationId xmlns:a16="http://schemas.microsoft.com/office/drawing/2014/main" id="{CCC5CB73-9B6E-CC4C-B9C5-30C0D80726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615;p30">
              <a:extLst>
                <a:ext uri="{FF2B5EF4-FFF2-40B4-BE49-F238E27FC236}">
                  <a16:creationId xmlns:a16="http://schemas.microsoft.com/office/drawing/2014/main" id="{6EC1AA35-1964-BE4A-8098-0FF1BC507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Frame 12">
            <a:extLst>
              <a:ext uri="{FF2B5EF4-FFF2-40B4-BE49-F238E27FC236}">
                <a16:creationId xmlns:a16="http://schemas.microsoft.com/office/drawing/2014/main" id="{12623E38-2E1A-3244-816F-B6080C6F5430}"/>
              </a:ext>
            </a:extLst>
          </p:cNvPr>
          <p:cNvSpPr/>
          <p:nvPr/>
        </p:nvSpPr>
        <p:spPr>
          <a:xfrm>
            <a:off x="7619325" y="1455088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5DE4B-8F83-274A-8DD6-B9859E8E1E10}"/>
              </a:ext>
            </a:extLst>
          </p:cNvPr>
          <p:cNvSpPr txBox="1"/>
          <p:nvPr/>
        </p:nvSpPr>
        <p:spPr>
          <a:xfrm>
            <a:off x="7662266" y="147433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4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287398-2F44-5A4F-AC88-6979A1BF6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ame 40">
            <a:extLst>
              <a:ext uri="{FF2B5EF4-FFF2-40B4-BE49-F238E27FC236}">
                <a16:creationId xmlns:a16="http://schemas.microsoft.com/office/drawing/2014/main" id="{831B28D1-FACA-1048-BCA7-79A052F4895B}"/>
              </a:ext>
            </a:extLst>
          </p:cNvPr>
          <p:cNvSpPr/>
          <p:nvPr/>
        </p:nvSpPr>
        <p:spPr>
          <a:xfrm>
            <a:off x="7619325" y="3183720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C5D92-537B-EB4E-B0D3-102358FD4AA3}"/>
              </a:ext>
            </a:extLst>
          </p:cNvPr>
          <p:cNvSpPr txBox="1"/>
          <p:nvPr/>
        </p:nvSpPr>
        <p:spPr>
          <a:xfrm>
            <a:off x="7662266" y="320296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37B018-F7A9-744A-9758-C391F96C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172" y="3388531"/>
            <a:ext cx="2194330" cy="749283"/>
          </a:xfrm>
          <a:prstGeom prst="rect">
            <a:avLst/>
          </a:prstGeom>
        </p:spPr>
      </p:pic>
      <p:sp>
        <p:nvSpPr>
          <p:cNvPr id="46" name="Google Shape;1328;p46">
            <a:extLst>
              <a:ext uri="{FF2B5EF4-FFF2-40B4-BE49-F238E27FC236}">
                <a16:creationId xmlns:a16="http://schemas.microsoft.com/office/drawing/2014/main" id="{688670CA-18EC-2E4C-A754-5D817C260BCB}"/>
              </a:ext>
            </a:extLst>
          </p:cNvPr>
          <p:cNvSpPr txBox="1">
            <a:spLocks/>
          </p:cNvSpPr>
          <p:nvPr/>
        </p:nvSpPr>
        <p:spPr>
          <a:xfrm>
            <a:off x="5438934" y="2378834"/>
            <a:ext cx="5667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HOG</a:t>
            </a:r>
          </a:p>
        </p:txBody>
      </p:sp>
      <p:sp>
        <p:nvSpPr>
          <p:cNvPr id="47" name="Google Shape;1328;p46">
            <a:extLst>
              <a:ext uri="{FF2B5EF4-FFF2-40B4-BE49-F238E27FC236}">
                <a16:creationId xmlns:a16="http://schemas.microsoft.com/office/drawing/2014/main" id="{9A977065-1DA5-1542-AEBD-9C4B37ACBCC2}"/>
              </a:ext>
            </a:extLst>
          </p:cNvPr>
          <p:cNvSpPr txBox="1">
            <a:spLocks/>
          </p:cNvSpPr>
          <p:nvPr/>
        </p:nvSpPr>
        <p:spPr>
          <a:xfrm>
            <a:off x="6595800" y="2398612"/>
            <a:ext cx="5446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54056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F1564-5C86-F247-9704-4E5D8AE0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124" y="884120"/>
            <a:ext cx="7494593" cy="40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961F2-8412-F947-92E4-4A23FA08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13" y="768266"/>
            <a:ext cx="6764138" cy="40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2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D3A09-A64A-474F-A8F5-0624E4889AC6}"/>
              </a:ext>
            </a:extLst>
          </p:cNvPr>
          <p:cNvSpPr txBox="1"/>
          <p:nvPr/>
        </p:nvSpPr>
        <p:spPr>
          <a:xfrm>
            <a:off x="6172955" y="950244"/>
            <a:ext cx="131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DD02F-F94F-F44B-8F64-00B32923314A}"/>
              </a:ext>
            </a:extLst>
          </p:cNvPr>
          <p:cNvSpPr txBox="1"/>
          <p:nvPr/>
        </p:nvSpPr>
        <p:spPr>
          <a:xfrm>
            <a:off x="1784144" y="950244"/>
            <a:ext cx="118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Labelled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60BBB-7508-1648-A20D-6215EA43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3" y="1447333"/>
            <a:ext cx="4235507" cy="3184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59FBB7-A4CC-174A-B78A-B50233E84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14" y="1447333"/>
            <a:ext cx="4241480" cy="31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2694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704</Words>
  <Application>Microsoft Macintosh PowerPoint</Application>
  <PresentationFormat>On-screen Show (16:9)</PresentationFormat>
  <Paragraphs>129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Fira Sans Condensed</vt:lpstr>
      <vt:lpstr>Arial</vt:lpstr>
      <vt:lpstr>Avenir Book</vt:lpstr>
      <vt:lpstr>Proxima Nova</vt:lpstr>
      <vt:lpstr>Helvetica Neue</vt:lpstr>
      <vt:lpstr>Nunito</vt:lpstr>
      <vt:lpstr>Share Tech</vt:lpstr>
      <vt:lpstr>Livvic</vt:lpstr>
      <vt:lpstr>Maven Pro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DeepLabV3 Segmentation</vt:lpstr>
      <vt:lpstr>Object Detection – YOLOv5</vt:lpstr>
      <vt:lpstr>Dlib Face-Recogntion</vt:lpstr>
      <vt:lpstr>Inference Side</vt:lpstr>
      <vt:lpstr>Model Performance</vt:lpstr>
      <vt:lpstr>Model Performance</vt:lpstr>
      <vt:lpstr>Testing w/Yolov5</vt:lpstr>
      <vt:lpstr>Knock-Knock in Action</vt:lpstr>
      <vt:lpstr>Challenges</vt:lpstr>
      <vt:lpstr>Next Steps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Javed Roshan</cp:lastModifiedBy>
  <cp:revision>30</cp:revision>
  <dcterms:modified xsi:type="dcterms:W3CDTF">2021-08-04T02:09:14Z</dcterms:modified>
</cp:coreProperties>
</file>